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29"/>
  </p:notesMasterIdLst>
  <p:sldIdLst>
    <p:sldId id="256" r:id="rId5"/>
    <p:sldId id="257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Arial Bold" panose="020B07040202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Nunito Sans" panose="020B0604020202020204" charset="0"/>
      <p:regular r:id="rId39"/>
      <p:bold r:id="rId40"/>
      <p:italic r:id="rId41"/>
      <p:boldItalic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  <p:embeddedFont>
      <p:font typeface="Proxima Nova Extrabold" panose="020B0604020202020204" charset="0"/>
      <p:bold r:id="rId47"/>
    </p:embeddedFont>
    <p:embeddedFont>
      <p:font typeface="Tahoma" panose="020B0604030504040204" pitchFamily="3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A1"/>
    <a:srgbClr val="5C068C"/>
    <a:srgbClr val="FF8F1C"/>
    <a:srgbClr val="F4633A"/>
    <a:srgbClr val="4C4848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9107E9-501F-4BC9-AA15-A933EAA9167B}">
  <a:tblStyle styleId="{A79107E9-501F-4BC9-AA15-A933EAA916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7C80E1-D192-4936-A9D2-8B656F38C62A}" styleName="Table_1">
    <a:wholeTbl>
      <a:tcTxStyle b="off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8EE"/>
          </a:solidFill>
        </a:fill>
      </a:tcStyle>
    </a:wholeTbl>
    <a:band1H>
      <a:tcTxStyle/>
      <a:tcStyle>
        <a:tcBdr/>
        <a:fill>
          <a:solidFill>
            <a:srgbClr val="CBCDD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DD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23409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23409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0D14B5-5DFF-4660-8555-F7CD0DA2E36E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0" y="3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970734b55_0_1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g7970734b55_0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25" name="Google Shape;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9">
  <p:cSld name="CUSTOM_9_1_1_1_1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4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ack">
  <p:cSld name="CUSTOM_5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>
  <p:cSld name="CUSTOM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3 Column Layout slide">
  <p:cSld name="CUSTOM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2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3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4 Column Layout slide">
  <p:cSld name="CUSTOM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2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5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Competitive Research Slid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2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4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6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 idx="8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9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 idx="13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Competitive Research Slide 2">
  <p:cSld name="CUSTOM_7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419597" y="923725"/>
            <a:ext cx="7693650" cy="3418200"/>
          </a:xfrm>
          <a:custGeom>
            <a:avLst/>
            <a:gdLst/>
            <a:ahLst/>
            <a:cxnLst/>
            <a:rect l="l" t="t" r="r" b="b"/>
            <a:pathLst>
              <a:path w="307746" h="136728" extrusionOk="0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triangle" w="med" len="med"/>
          </a:ln>
        </p:spPr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3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5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7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8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title" idx="9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13"/>
          </p:nvPr>
        </p:nvSpPr>
        <p:spPr>
          <a:xfrm>
            <a:off x="419600" y="725813"/>
            <a:ext cx="4250700" cy="8856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_Competitive Research Slide 3">
  <p:cSld name="CUSTOM_8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2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3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4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 idx="5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6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 idx="7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 idx="8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9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ase Study Title Pattern">
  <p:cSld name="CUSTOM_6"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4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1">
  <p:cSld name="CUSTOM_1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ong Headline + Subheadline 1">
  <p:cSld name="TITLE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>
            <a:spLocks noGrp="1"/>
          </p:cNvSpPr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sz="4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l="45425" t="19100" r="51390" b="17612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TITLE_AND_BODY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1 Column Layout 1">
  <p:cSld name="05_1 Column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2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 Extrabold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Headline Slide 1 2">
  <p:cSld name="CUSTOM_4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19">
  <p:cSld name="Blank_10_26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8" name="Google Shape;278;p46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Title Slide 2">
  <p:cSld name="BLANK_8">
    <p:bg>
      <p:bgPr>
        <a:solidFill>
          <a:srgbClr val="ECEFF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CUSTOM_1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/>
          <p:nvPr/>
        </p:nvSpPr>
        <p:spPr>
          <a:xfrm>
            <a:off x="-9600" y="-9450"/>
            <a:ext cx="9163200" cy="516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Bottom Bar">
  <p:cSld name="Blank_1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5299"/>
            <a:ext cx="9144005" cy="5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45" y="386027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49" y="225694"/>
            <a:ext cx="425216" cy="42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Blank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/>
          <p:nvPr/>
        </p:nvSpPr>
        <p:spPr>
          <a:xfrm>
            <a:off x="0" y="114000"/>
            <a:ext cx="537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2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Blank_1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0" y="114000"/>
            <a:ext cx="537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>
  <p:cSld name="TITLE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1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l="49995" t="18949" b="1775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8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5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0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0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6">
  <p:cSld name="CUSTOM_9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1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7">
  <p:cSld name="CUSTOM_9_1_1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2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2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8">
  <p:cSld name="CUSTOM_9_1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  <p:sldLayoutId id="2147483666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80" r:id="rId20"/>
    <p:sldLayoutId id="2147483682" r:id="rId21"/>
    <p:sldLayoutId id="2147483687" r:id="rId22"/>
    <p:sldLayoutId id="2147483688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enic/MAUIPreview" TargetMode="Externa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8" name="Google Shape;298;p52"/>
          <p:cNvSpPr txBox="1"/>
          <p:nvPr/>
        </p:nvSpPr>
        <p:spPr>
          <a:xfrm>
            <a:off x="449700" y="1105825"/>
            <a:ext cx="3608100" cy="30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Preview to MAUI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(Multi-platform App UI)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700" dirty="0">
              <a:solidFill>
                <a:srgbClr val="FFFFFF"/>
              </a:solidFill>
              <a:latin typeface="Proxima Nova Extrabold"/>
              <a:ea typeface="Proxima Nova"/>
              <a:cs typeface="Proxima Nova"/>
              <a:sym typeface="Proxima Nova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Week 2</a:t>
            </a:r>
            <a:endParaRPr sz="34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08A89AA-004F-4C55-A3B6-27911DBC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00" y="1401389"/>
            <a:ext cx="4956942" cy="24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DAA5-3AEB-4F6B-9B29-6F098F78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 and ‘</a:t>
            </a:r>
            <a:r>
              <a:rPr lang="en-US" dirty="0" err="1"/>
              <a:t>AndExpand</a:t>
            </a:r>
            <a:r>
              <a:rPr lang="en-US" dirty="0"/>
              <a:t>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D05B-C66B-4DF2-87D9-52A4C52B3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86B84-16D3-4D01-9EC3-D1F047153FE8}"/>
              </a:ext>
            </a:extLst>
          </p:cNvPr>
          <p:cNvSpPr/>
          <p:nvPr/>
        </p:nvSpPr>
        <p:spPr>
          <a:xfrm>
            <a:off x="228600" y="1144228"/>
            <a:ext cx="8496302" cy="395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AndExpand</a:t>
            </a:r>
            <a:r>
              <a:rPr lang="en-US" dirty="0"/>
              <a:t>’ Options take all available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4E11-8FFC-4832-BFC7-0409C2C604A4}"/>
              </a:ext>
            </a:extLst>
          </p:cNvPr>
          <p:cNvSpPr/>
          <p:nvPr/>
        </p:nvSpPr>
        <p:spPr>
          <a:xfrm>
            <a:off x="228598" y="1688502"/>
            <a:ext cx="8496301" cy="395444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multiple ‘</a:t>
            </a:r>
            <a:r>
              <a:rPr lang="en-US" dirty="0" err="1"/>
              <a:t>AndExpand</a:t>
            </a:r>
            <a:r>
              <a:rPr lang="en-US" dirty="0"/>
              <a:t>’ views, remaining space shared equally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BEABE-D32B-44BF-B22F-A54288F3E24F}"/>
              </a:ext>
            </a:extLst>
          </p:cNvPr>
          <p:cNvSpPr/>
          <p:nvPr/>
        </p:nvSpPr>
        <p:spPr>
          <a:xfrm>
            <a:off x="228597" y="2232776"/>
            <a:ext cx="8496301" cy="395444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Expansion only in direction of orientation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7015BF-644A-4464-85B8-527BC93B9BBA}"/>
              </a:ext>
            </a:extLst>
          </p:cNvPr>
          <p:cNvSpPr/>
          <p:nvPr/>
        </p:nvSpPr>
        <p:spPr>
          <a:xfrm>
            <a:off x="228597" y="2777050"/>
            <a:ext cx="8496300" cy="395444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only takes up unexpanded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B862E-3BC2-46DE-8AF2-97ECF09F7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5" y="3603829"/>
            <a:ext cx="6858000" cy="9638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0023AE-2119-4E64-B8AB-A1E78AF7CE11}"/>
              </a:ext>
            </a:extLst>
          </p:cNvPr>
          <p:cNvSpPr/>
          <p:nvPr/>
        </p:nvSpPr>
        <p:spPr>
          <a:xfrm>
            <a:off x="988881" y="3606957"/>
            <a:ext cx="4499744" cy="63223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6592A-D54E-4835-AD3B-B1DC5D369C0A}"/>
              </a:ext>
            </a:extLst>
          </p:cNvPr>
          <p:cNvSpPr/>
          <p:nvPr/>
        </p:nvSpPr>
        <p:spPr>
          <a:xfrm>
            <a:off x="5488625" y="3603829"/>
            <a:ext cx="2362200" cy="63223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56959D-C0DB-44EB-B822-6C94D6E6420A}"/>
              </a:ext>
            </a:extLst>
          </p:cNvPr>
          <p:cNvSpPr/>
          <p:nvPr/>
        </p:nvSpPr>
        <p:spPr>
          <a:xfrm>
            <a:off x="2271322" y="3176650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Start and Expand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0CA45-8D03-4AA2-B7B7-664767AAE3A7}"/>
              </a:ext>
            </a:extLst>
          </p:cNvPr>
          <p:cNvSpPr/>
          <p:nvPr/>
        </p:nvSpPr>
        <p:spPr>
          <a:xfrm>
            <a:off x="6106911" y="3176650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Fill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276DE-51F5-444B-B4F9-0E14C9E3082E}"/>
              </a:ext>
            </a:extLst>
          </p:cNvPr>
          <p:cNvSpPr/>
          <p:nvPr/>
        </p:nvSpPr>
        <p:spPr>
          <a:xfrm>
            <a:off x="988881" y="3603829"/>
            <a:ext cx="3604344" cy="632237"/>
          </a:xfrm>
          <a:prstGeom prst="rect">
            <a:avLst/>
          </a:prstGeom>
          <a:solidFill>
            <a:srgbClr val="AF1B57">
              <a:alpha val="29000"/>
            </a:srgbClr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E2897-4180-4643-9CCC-F5162A51E991}"/>
              </a:ext>
            </a:extLst>
          </p:cNvPr>
          <p:cNvSpPr/>
          <p:nvPr/>
        </p:nvSpPr>
        <p:spPr>
          <a:xfrm>
            <a:off x="219914" y="3240722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LeftPadding</a:t>
            </a: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 = 20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366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1842-FBD8-47FF-9BBA-980559B2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LayoutOptions</a:t>
            </a:r>
            <a:r>
              <a:rPr lang="en-US" dirty="0"/>
              <a:t> Need to Know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127CA-DABF-44F2-9EB9-41A7D6A20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626E2-83C2-44CC-91E1-88AE922952CC}"/>
              </a:ext>
            </a:extLst>
          </p:cNvPr>
          <p:cNvSpPr/>
          <p:nvPr/>
        </p:nvSpPr>
        <p:spPr>
          <a:xfrm>
            <a:off x="228600" y="1144228"/>
            <a:ext cx="8496300" cy="389873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‘</a:t>
            </a:r>
            <a:r>
              <a:rPr lang="en-US" dirty="0" err="1"/>
              <a:t>AndExpand</a:t>
            </a:r>
            <a:r>
              <a:rPr lang="en-US" dirty="0"/>
              <a:t>’ options ignored when with </a:t>
            </a:r>
            <a:r>
              <a:rPr lang="en-US" dirty="0" err="1"/>
              <a:t>StackLayout</a:t>
            </a:r>
            <a:r>
              <a:rPr lang="en-US" dirty="0"/>
              <a:t> orientation - Fill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4B57F-2DAC-4D2C-B160-9A03B3EF51EC}"/>
              </a:ext>
            </a:extLst>
          </p:cNvPr>
          <p:cNvSpPr/>
          <p:nvPr/>
        </p:nvSpPr>
        <p:spPr>
          <a:xfrm>
            <a:off x="228600" y="2750573"/>
            <a:ext cx="8496300" cy="389873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AndExpand</a:t>
            </a:r>
            <a:r>
              <a:rPr lang="en-US" dirty="0"/>
              <a:t>’ ignored when opposite </a:t>
            </a:r>
            <a:r>
              <a:rPr lang="en-US" dirty="0" err="1"/>
              <a:t>StackLayout</a:t>
            </a:r>
            <a:r>
              <a:rPr lang="en-US" dirty="0"/>
              <a:t> orientation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0D3D3-F4B5-40AF-88C1-9CF0C72EE452}"/>
              </a:ext>
            </a:extLst>
          </p:cNvPr>
          <p:cNvSpPr txBox="1"/>
          <p:nvPr/>
        </p:nvSpPr>
        <p:spPr>
          <a:xfrm>
            <a:off x="539552" y="1720944"/>
            <a:ext cx="100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Center</a:t>
            </a:r>
          </a:p>
          <a:p>
            <a:r>
              <a:rPr lang="en-US" dirty="0"/>
              <a:t>Fill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58CB9-4ED3-40C7-898B-1520FE83C2D5}"/>
              </a:ext>
            </a:extLst>
          </p:cNvPr>
          <p:cNvSpPr txBox="1"/>
          <p:nvPr/>
        </p:nvSpPr>
        <p:spPr>
          <a:xfrm>
            <a:off x="419100" y="3350737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StartAndExpand</a:t>
            </a:r>
            <a:r>
              <a:rPr lang="en-US" dirty="0"/>
              <a:t> = Start</a:t>
            </a:r>
          </a:p>
          <a:p>
            <a:r>
              <a:rPr lang="en-US" dirty="0" err="1"/>
              <a:t>EndAndExpand</a:t>
            </a:r>
            <a:r>
              <a:rPr lang="en-US" dirty="0"/>
              <a:t> = End</a:t>
            </a:r>
          </a:p>
          <a:p>
            <a:r>
              <a:rPr lang="en-US" dirty="0" err="1"/>
              <a:t>CenterAndExpand</a:t>
            </a:r>
            <a:r>
              <a:rPr lang="en-US" dirty="0"/>
              <a:t> = Center</a:t>
            </a:r>
          </a:p>
          <a:p>
            <a:r>
              <a:rPr lang="en-US" dirty="0" err="1"/>
              <a:t>FillAndExpand</a:t>
            </a:r>
            <a:r>
              <a:rPr lang="en-US" dirty="0"/>
              <a:t> = Fill</a:t>
            </a:r>
          </a:p>
        </p:txBody>
      </p:sp>
    </p:spTree>
    <p:extLst>
      <p:ext uri="{BB962C8B-B14F-4D97-AF65-F5344CB8AC3E}">
        <p14:creationId xmlns:p14="http://schemas.microsoft.com/office/powerpoint/2010/main" val="295021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 2 – Stack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EF6C-0358-4533-A8E5-082A839A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Layout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5E120-65FE-428C-8C27-02CE2586D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41D02-1829-4C5D-950E-8BE3CD5664E5}"/>
              </a:ext>
            </a:extLst>
          </p:cNvPr>
          <p:cNvSpPr txBox="1">
            <a:spLocks/>
          </p:cNvSpPr>
          <p:nvPr/>
        </p:nvSpPr>
        <p:spPr>
          <a:xfrm>
            <a:off x="457200" y="818606"/>
            <a:ext cx="5142412" cy="382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 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Width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Width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/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hr-HR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hr-HR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="0”</a:t>
            </a:r>
            <a:r>
              <a:rPr lang="hr-HR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pl-PL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="0"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pl-PL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pl-PL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LayoutOptions.Start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WidthRequest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HeightRequest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ro-RO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Aspect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="AspectFill”</a:t>
            </a:r>
            <a:endParaRPr lang="ro-RO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ro-RO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Source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ro-RO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ro-RO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PollResults</a:t>
            </a:r>
            <a:r>
              <a:rPr lang="ro-RO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.PollImageLink}" /&gt;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F0E12-08E6-4419-B821-BC0548A1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66" y="818606"/>
            <a:ext cx="1997155" cy="3946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7F84FB-CFC0-4E44-9383-1FF9113333FE}"/>
              </a:ext>
            </a:extLst>
          </p:cNvPr>
          <p:cNvSpPr/>
          <p:nvPr/>
        </p:nvSpPr>
        <p:spPr>
          <a:xfrm>
            <a:off x="5754066" y="1412726"/>
            <a:ext cx="1828800" cy="73152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CDA0A9-D8D2-4DCC-9BF2-D49F6F86C7E1}"/>
              </a:ext>
            </a:extLst>
          </p:cNvPr>
          <p:cNvSpPr/>
          <p:nvPr/>
        </p:nvSpPr>
        <p:spPr>
          <a:xfrm>
            <a:off x="5754066" y="2144246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61C035-21A0-434B-8D5B-4D3E40DA5379}"/>
              </a:ext>
            </a:extLst>
          </p:cNvPr>
          <p:cNvSpPr/>
          <p:nvPr/>
        </p:nvSpPr>
        <p:spPr>
          <a:xfrm>
            <a:off x="5754066" y="2272262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067646-4605-4E30-8A4C-14E9643BDF24}"/>
              </a:ext>
            </a:extLst>
          </p:cNvPr>
          <p:cNvSpPr/>
          <p:nvPr/>
        </p:nvSpPr>
        <p:spPr>
          <a:xfrm>
            <a:off x="5754066" y="2400278"/>
            <a:ext cx="1828800" cy="47548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17177-006E-4B21-B768-FA0F5C4FC1C6}"/>
              </a:ext>
            </a:extLst>
          </p:cNvPr>
          <p:cNvSpPr/>
          <p:nvPr/>
        </p:nvSpPr>
        <p:spPr>
          <a:xfrm>
            <a:off x="5754066" y="2875766"/>
            <a:ext cx="1828800" cy="123444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5B0D5-6D0E-46E7-A109-5D56FF70A153}"/>
              </a:ext>
            </a:extLst>
          </p:cNvPr>
          <p:cNvSpPr txBox="1"/>
          <p:nvPr/>
        </p:nvSpPr>
        <p:spPr>
          <a:xfrm>
            <a:off x="7751221" y="1647481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47103-F0F8-431F-A09C-E4AB58C0991E}"/>
              </a:ext>
            </a:extLst>
          </p:cNvPr>
          <p:cNvSpPr txBox="1"/>
          <p:nvPr/>
        </p:nvSpPr>
        <p:spPr>
          <a:xfrm>
            <a:off x="7754928" y="1990357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F1797-0718-4A7F-BBCC-91E314235494}"/>
              </a:ext>
            </a:extLst>
          </p:cNvPr>
          <p:cNvSpPr txBox="1"/>
          <p:nvPr/>
        </p:nvSpPr>
        <p:spPr>
          <a:xfrm>
            <a:off x="7751221" y="2196823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8F560-01B5-4AF9-B4D2-2C8CE7214047}"/>
              </a:ext>
            </a:extLst>
          </p:cNvPr>
          <p:cNvSpPr txBox="1"/>
          <p:nvPr/>
        </p:nvSpPr>
        <p:spPr>
          <a:xfrm>
            <a:off x="7747514" y="2481739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BF0E8A-D661-4E8A-B00A-3944C750F927}"/>
              </a:ext>
            </a:extLst>
          </p:cNvPr>
          <p:cNvSpPr txBox="1"/>
          <p:nvPr/>
        </p:nvSpPr>
        <p:spPr>
          <a:xfrm>
            <a:off x="7767628" y="3315996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9AA3F-F8F3-4B73-B72F-651212D2A31E}"/>
              </a:ext>
            </a:extLst>
          </p:cNvPr>
          <p:cNvSpPr/>
          <p:nvPr/>
        </p:nvSpPr>
        <p:spPr>
          <a:xfrm>
            <a:off x="5750359" y="1418322"/>
            <a:ext cx="689507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8C8241-2D3F-4E4A-8594-7305B5F5DCE2}"/>
              </a:ext>
            </a:extLst>
          </p:cNvPr>
          <p:cNvSpPr/>
          <p:nvPr/>
        </p:nvSpPr>
        <p:spPr>
          <a:xfrm>
            <a:off x="6439866" y="1418322"/>
            <a:ext cx="1143000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B5B6-A015-49F7-A76C-821956070641}"/>
              </a:ext>
            </a:extLst>
          </p:cNvPr>
          <p:cNvSpPr txBox="1"/>
          <p:nvPr/>
        </p:nvSpPr>
        <p:spPr>
          <a:xfrm>
            <a:off x="5647840" y="4361512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7635F-618D-4D7E-8D68-9CB3B166803F}"/>
              </a:ext>
            </a:extLst>
          </p:cNvPr>
          <p:cNvSpPr txBox="1"/>
          <p:nvPr/>
        </p:nvSpPr>
        <p:spPr>
          <a:xfrm>
            <a:off x="6556857" y="4373649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D362C3-66F9-4E29-ABF7-06AA9C92317C}"/>
              </a:ext>
            </a:extLst>
          </p:cNvPr>
          <p:cNvSpPr txBox="1"/>
          <p:nvPr/>
        </p:nvSpPr>
        <p:spPr>
          <a:xfrm>
            <a:off x="7754928" y="198497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ColumnSpan</a:t>
            </a: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243439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 animBg="1"/>
      <p:bldP spid="19" grpId="0" animBg="1"/>
      <p:bldP spid="20" grpId="0"/>
      <p:bldP spid="21" grpId="0"/>
      <p:bldP spid="22" grpId="0"/>
      <p:bldP spid="22" grpId="1"/>
      <p:bldP spid="2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 3 – Grid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2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7B623-89B7-4FEB-8ED5-BAC56A00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Relative Layout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E718D8-08BD-4FB7-BD1B-737B9387A8D1}"/>
              </a:ext>
            </a:extLst>
          </p:cNvPr>
          <p:cNvSpPr txBox="1">
            <a:spLocks/>
          </p:cNvSpPr>
          <p:nvPr/>
        </p:nvSpPr>
        <p:spPr>
          <a:xfrm>
            <a:off x="174171" y="450117"/>
            <a:ext cx="4972595" cy="424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”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"&gt;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x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Name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="curImage"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Aspect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AspectFill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</a:t>
            </a:r>
          </a:p>
          <a:p>
            <a:pPr marL="0" indent="0"/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Source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ImageLink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RelativeLayout.XConstraint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RelativeLayout.YConstraint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RelativeLayout.WidthConstraint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RelativeLayout.HeightConstraint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&lt;/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Question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HeightRequest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="75"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LineBreakMode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="WordWrap"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TextColor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="White"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Font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="Bold“</a:t>
            </a:r>
            <a:endParaRPr lang="de-DE" sz="1100" dirty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BackgroundColor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="#98434342"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RelativeLayout.WidthConstraint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 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RelativeLayout.XConstraint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 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RelativeLayout.YConstraint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=RelativeToView,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ElementName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=curImage,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-75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0F2D9-A0B1-4A05-AC97-8700E49C0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08" y="881729"/>
            <a:ext cx="1990791" cy="39275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7407D3-7F8B-4CC2-97EF-E73258C6EE43}"/>
              </a:ext>
            </a:extLst>
          </p:cNvPr>
          <p:cNvSpPr/>
          <p:nvPr/>
        </p:nvSpPr>
        <p:spPr>
          <a:xfrm>
            <a:off x="5466021" y="1872329"/>
            <a:ext cx="1828800" cy="182880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A49E8-24F8-4F8E-AA0A-6CFF74738FCC}"/>
              </a:ext>
            </a:extLst>
          </p:cNvPr>
          <p:cNvSpPr txBox="1"/>
          <p:nvPr/>
        </p:nvSpPr>
        <p:spPr>
          <a:xfrm>
            <a:off x="7482363" y="1568539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X = Parent width * 0 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5A049-EC2E-4C59-BC0D-A55CB504F0E6}"/>
              </a:ext>
            </a:extLst>
          </p:cNvPr>
          <p:cNvSpPr txBox="1"/>
          <p:nvPr/>
        </p:nvSpPr>
        <p:spPr>
          <a:xfrm>
            <a:off x="7482363" y="2035879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Y = Parent height * 0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953AA-93CF-40DF-B110-C328A09FA275}"/>
              </a:ext>
            </a:extLst>
          </p:cNvPr>
          <p:cNvSpPr txBox="1"/>
          <p:nvPr/>
        </p:nvSpPr>
        <p:spPr>
          <a:xfrm>
            <a:off x="7482363" y="2503219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Height = Parent height * 1 =  Parent height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93833-47C4-46DF-81FF-22405F80992F}"/>
              </a:ext>
            </a:extLst>
          </p:cNvPr>
          <p:cNvSpPr txBox="1"/>
          <p:nvPr/>
        </p:nvSpPr>
        <p:spPr>
          <a:xfrm>
            <a:off x="7482363" y="3241883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Width = Parent width * 1 =  Parent width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F40879-3D47-4DD6-B308-8D16774CE763}"/>
              </a:ext>
            </a:extLst>
          </p:cNvPr>
          <p:cNvSpPr/>
          <p:nvPr/>
        </p:nvSpPr>
        <p:spPr>
          <a:xfrm>
            <a:off x="5466021" y="3351564"/>
            <a:ext cx="1828800" cy="349565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A306-60A0-424F-9578-7BE41EB7194D}"/>
              </a:ext>
            </a:extLst>
          </p:cNvPr>
          <p:cNvSpPr txBox="1"/>
          <p:nvPr/>
        </p:nvSpPr>
        <p:spPr>
          <a:xfrm>
            <a:off x="7482363" y="2032732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Y</a:t>
            </a:r>
            <a:r>
              <a:rPr lang="en-US" sz="140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 </a:t>
            </a: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= Image Height * 1 - 75 = (Image Height – 75)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02416-EEFD-409E-AC84-5A626035BE1C}"/>
              </a:ext>
            </a:extLst>
          </p:cNvPr>
          <p:cNvSpPr txBox="1"/>
          <p:nvPr/>
        </p:nvSpPr>
        <p:spPr>
          <a:xfrm>
            <a:off x="7482362" y="2691005"/>
            <a:ext cx="1661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Height = 75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FEF0D-BFBC-4794-841F-96CA60FBC838}"/>
              </a:ext>
            </a:extLst>
          </p:cNvPr>
          <p:cNvSpPr txBox="1"/>
          <p:nvPr/>
        </p:nvSpPr>
        <p:spPr>
          <a:xfrm>
            <a:off x="7482362" y="2949141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Width = Parent width * 1 = Parent width</a:t>
            </a:r>
          </a:p>
        </p:txBody>
      </p:sp>
    </p:spTree>
    <p:extLst>
      <p:ext uri="{BB962C8B-B14F-4D97-AF65-F5344CB8AC3E}">
        <p14:creationId xmlns:p14="http://schemas.microsoft.com/office/powerpoint/2010/main" val="404078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 animBg="1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 4 – Relative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4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56BB2-C7C2-4BF1-97EB-81F841DC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D3AA10E-35C4-4720-945F-728ACA06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39476"/>
            <a:ext cx="2668386" cy="24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DB5B63A-C611-4EC0-A6F6-6E4D2332C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07" y="1539476"/>
            <a:ext cx="2668386" cy="24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A06E8-FFB6-439C-A368-F2553664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14" y="1539476"/>
            <a:ext cx="2661455" cy="24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94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561A-869F-4ED5-B149-1B60E55C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F03BC-C1D7-45F2-A57F-DE399A90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FF44AE1-7136-413A-8CCE-1EBE974EA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22" y="1539476"/>
            <a:ext cx="2851956" cy="266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B7BE6-D5A9-442E-9EA8-58D8CBB5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3" y="1534652"/>
            <a:ext cx="2853404" cy="2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5000A4-F7CA-486C-BFD1-3CD3C441D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29" y="1502445"/>
            <a:ext cx="2922202" cy="273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67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BB0A-D42A-4977-802F-F8213CC9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74FFE-EEE6-4EAC-BB98-1F901380A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58EF1F-4EA8-4F5C-90D2-6FAA1FB8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550" y="1470238"/>
            <a:ext cx="3030899" cy="283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A2718-4759-48B1-99C6-15DF6725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" y="1470238"/>
            <a:ext cx="3030899" cy="282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26890F-FF70-4A32-85E2-1C745754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48" y="1484923"/>
            <a:ext cx="3023057" cy="282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3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EB223AB-62F9-456C-A5B3-F2DD7A503D83}"/>
              </a:ext>
            </a:extLst>
          </p:cNvPr>
          <p:cNvSpPr txBox="1">
            <a:spLocks/>
          </p:cNvSpPr>
          <p:nvPr/>
        </p:nvSpPr>
        <p:spPr>
          <a:xfrm>
            <a:off x="499856" y="932247"/>
            <a:ext cx="8144287" cy="3072196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hlinkClick r:id="rId2"/>
              </a:rPr>
              <a:t>https://github.com/Magenic/MAUIPreview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0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997E-7921-45AD-BBC3-4BD8E6DA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F1C3A-488E-49DA-98B9-ADEE7EDF5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460B5C-10CE-4741-9AE3-A2339528C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2" y="1470237"/>
            <a:ext cx="2712607" cy="25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1E3894C-9645-47DC-8FE6-15C6E272B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697" y="1470238"/>
            <a:ext cx="2684606" cy="25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071E857-0750-4677-85EE-49D249070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71" y="1470239"/>
            <a:ext cx="2691605" cy="25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329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43B1-D674-43C4-81A1-F463D2B1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53443-EE4C-4CD8-BF9D-6B3302D78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65D740-DDF4-4BDE-9F77-47028F0C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1" y="1399692"/>
            <a:ext cx="2467291" cy="23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53808-7F1E-4491-A32A-1FA39F9B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549" y="1399692"/>
            <a:ext cx="2506902" cy="23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6ACCED3-CD94-43C4-A3EA-4BFE7F1E7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29" y="1399692"/>
            <a:ext cx="2510158" cy="23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0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67B3AC-EEFF-43D7-A366-5EDD5153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list keeps coming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67D42-C51F-42BE-A690-C348A3C89880}"/>
              </a:ext>
            </a:extLst>
          </p:cNvPr>
          <p:cNvSpPr txBox="1"/>
          <p:nvPr/>
        </p:nvSpPr>
        <p:spPr>
          <a:xfrm>
            <a:off x="420751" y="3103211"/>
            <a:ext cx="610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-us/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-forms/user-interface/controls/views</a:t>
            </a:r>
          </a:p>
        </p:txBody>
      </p:sp>
    </p:spTree>
    <p:extLst>
      <p:ext uri="{BB962C8B-B14F-4D97-AF65-F5344CB8AC3E}">
        <p14:creationId xmlns:p14="http://schemas.microsoft.com/office/powerpoint/2010/main" val="651783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1CD14F-B091-4EFA-8CAA-24E233D4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layout from a designer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EBE62D0-978B-4238-A9D5-C1E7653DC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C0F42C51-9DC4-4E3A-8AB3-49471540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60" y="746523"/>
            <a:ext cx="6297879" cy="36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7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7EE7F-9BFE-4A80-986A-4546E1138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E8FFA5-D9BF-475B-BFBD-D74E9417DC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C9CE02-2468-447B-96C7-C2435AF7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08073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0011-D08F-4AFE-B153-803449C4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 1 – Intro to Xamarin Forms Week 2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6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UI Concepts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45978-9F02-4983-AF51-88CE66DF5A7C}"/>
              </a:ext>
            </a:extLst>
          </p:cNvPr>
          <p:cNvSpPr/>
          <p:nvPr/>
        </p:nvSpPr>
        <p:spPr>
          <a:xfrm>
            <a:off x="228600" y="1144228"/>
            <a:ext cx="4090639" cy="333354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39306-F01C-4417-B65E-30291D4C0F04}"/>
              </a:ext>
            </a:extLst>
          </p:cNvPr>
          <p:cNvSpPr/>
          <p:nvPr/>
        </p:nvSpPr>
        <p:spPr>
          <a:xfrm>
            <a:off x="228600" y="2011234"/>
            <a:ext cx="4090639" cy="333354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FCDB46-01F3-48A0-9ADF-A35B4F6AACFE}"/>
              </a:ext>
            </a:extLst>
          </p:cNvPr>
          <p:cNvSpPr/>
          <p:nvPr/>
        </p:nvSpPr>
        <p:spPr>
          <a:xfrm>
            <a:off x="4824763" y="1144228"/>
            <a:ext cx="4090640" cy="333354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40E4D-356E-4DA9-9ECA-9E1398DD0B13}"/>
              </a:ext>
            </a:extLst>
          </p:cNvPr>
          <p:cNvSpPr/>
          <p:nvPr/>
        </p:nvSpPr>
        <p:spPr>
          <a:xfrm>
            <a:off x="4824761" y="1990625"/>
            <a:ext cx="4090639" cy="333354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345686-F3B0-4455-98E5-38E824C9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88" y="2759092"/>
            <a:ext cx="6524051" cy="18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ultiply 8">
            <a:extLst>
              <a:ext uri="{FF2B5EF4-FFF2-40B4-BE49-F238E27FC236}">
                <a16:creationId xmlns:a16="http://schemas.microsoft.com/office/drawing/2014/main" id="{1A22CFC7-B239-4034-A578-A58F4FC229FC}"/>
              </a:ext>
            </a:extLst>
          </p:cNvPr>
          <p:cNvSpPr/>
          <p:nvPr/>
        </p:nvSpPr>
        <p:spPr>
          <a:xfrm>
            <a:off x="2497924" y="4191217"/>
            <a:ext cx="453434" cy="522034"/>
          </a:xfrm>
          <a:prstGeom prst="mathMultiply">
            <a:avLst/>
          </a:prstGeom>
          <a:solidFill>
            <a:srgbClr val="C344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AB304-44AC-48D2-BF52-4F20545B4498}"/>
              </a:ext>
            </a:extLst>
          </p:cNvPr>
          <p:cNvSpPr txBox="1"/>
          <p:nvPr/>
        </p:nvSpPr>
        <p:spPr>
          <a:xfrm>
            <a:off x="2903621" y="4587616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FlyoutPage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99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51AD-A93C-4867-A384-A9351E21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Forms Layouts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18133-E5A2-4C84-8505-8993B0093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8119221-D47A-4006-A013-901EF4D0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16" y="902197"/>
            <a:ext cx="5663868" cy="37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1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2A85-23A4-4DDC-85D9-635560BF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StackLayout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5724D-60BA-4EBF-9869-0B1F44B4E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DB5695-F148-44E5-BE6C-50D3C1986E39}"/>
              </a:ext>
            </a:extLst>
          </p:cNvPr>
          <p:cNvSpPr txBox="1">
            <a:spLocks/>
          </p:cNvSpPr>
          <p:nvPr/>
        </p:nvSpPr>
        <p:spPr>
          <a:xfrm>
            <a:off x="386499" y="1103229"/>
            <a:ext cx="4185501" cy="210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Orientation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="Vertical"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Spacing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="20"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Padding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="0, 0, 0, 0"&gt;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IndividualEntryRegionStyle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OptionText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}”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StartAndExpand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LabelStyle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Switch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IsToggled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IsOptionSelected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Mode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=”Fill"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HorizontalOptions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="FillAndExpand"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LineStyle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}"&gt;&lt;/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0BDD3-98BA-4834-88D3-6FCC61A9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37" y="3609652"/>
            <a:ext cx="6818085" cy="10958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765C23-CBE8-4A1E-A428-2B0F9B5879B9}"/>
              </a:ext>
            </a:extLst>
          </p:cNvPr>
          <p:cNvSpPr/>
          <p:nvPr/>
        </p:nvSpPr>
        <p:spPr>
          <a:xfrm>
            <a:off x="1968135" y="3588008"/>
            <a:ext cx="6818088" cy="6744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DF150-A885-4EC9-8209-A14231EB48C1}"/>
              </a:ext>
            </a:extLst>
          </p:cNvPr>
          <p:cNvSpPr/>
          <p:nvPr/>
        </p:nvSpPr>
        <p:spPr>
          <a:xfrm>
            <a:off x="1968134" y="4428474"/>
            <a:ext cx="6818088" cy="2745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DE5E58-9461-47FE-BCA0-F4E637E258D9}"/>
              </a:ext>
            </a:extLst>
          </p:cNvPr>
          <p:cNvSpPr/>
          <p:nvPr/>
        </p:nvSpPr>
        <p:spPr>
          <a:xfrm>
            <a:off x="4601927" y="4209554"/>
            <a:ext cx="17382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Spacing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EB35D-FF34-4827-AF20-F82FD99E0295}"/>
              </a:ext>
            </a:extLst>
          </p:cNvPr>
          <p:cNvSpPr/>
          <p:nvPr/>
        </p:nvSpPr>
        <p:spPr>
          <a:xfrm>
            <a:off x="803605" y="4357608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BoxView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AD780-6548-471C-AB90-3091B633C118}"/>
              </a:ext>
            </a:extLst>
          </p:cNvPr>
          <p:cNvSpPr/>
          <p:nvPr/>
        </p:nvSpPr>
        <p:spPr>
          <a:xfrm>
            <a:off x="1968136" y="3592812"/>
            <a:ext cx="4196241" cy="6744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3ACA8-02F6-4838-A6A8-BD87EF18C532}"/>
              </a:ext>
            </a:extLst>
          </p:cNvPr>
          <p:cNvSpPr/>
          <p:nvPr/>
        </p:nvSpPr>
        <p:spPr>
          <a:xfrm>
            <a:off x="6164378" y="3588008"/>
            <a:ext cx="2621845" cy="679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10012-99BF-4165-BD99-BBD798A0102B}"/>
              </a:ext>
            </a:extLst>
          </p:cNvPr>
          <p:cNvSpPr/>
          <p:nvPr/>
        </p:nvSpPr>
        <p:spPr>
          <a:xfrm>
            <a:off x="3413468" y="3627830"/>
            <a:ext cx="16869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Padding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9D45E5-31B6-47D7-AF8B-2E9B99465946}"/>
              </a:ext>
            </a:extLst>
          </p:cNvPr>
          <p:cNvSpPr/>
          <p:nvPr/>
        </p:nvSpPr>
        <p:spPr>
          <a:xfrm>
            <a:off x="3413468" y="4037931"/>
            <a:ext cx="1866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Padding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00B7A0-0EE6-4295-87D3-6E3132FECAAE}"/>
              </a:ext>
            </a:extLst>
          </p:cNvPr>
          <p:cNvSpPr/>
          <p:nvPr/>
        </p:nvSpPr>
        <p:spPr>
          <a:xfrm>
            <a:off x="3220440" y="3154908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Start and Expand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A637BC-2ED3-4EF1-A19C-B80D18814F20}"/>
              </a:ext>
            </a:extLst>
          </p:cNvPr>
          <p:cNvSpPr/>
          <p:nvPr/>
        </p:nvSpPr>
        <p:spPr>
          <a:xfrm>
            <a:off x="6881949" y="3157305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Fill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FEA23E-AAF8-4D8E-8503-DA36FDF6CE91}"/>
              </a:ext>
            </a:extLst>
          </p:cNvPr>
          <p:cNvSpPr/>
          <p:nvPr/>
        </p:nvSpPr>
        <p:spPr>
          <a:xfrm>
            <a:off x="657717" y="3825742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Stack Layout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8823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526E-2675-4247-B708-CEDEA5DB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F5834-CFCB-41BF-86EB-F862BED85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3E855A-DC13-4E42-BABF-BBD8D0BE54EF}"/>
              </a:ext>
            </a:extLst>
          </p:cNvPr>
          <p:cNvSpPr/>
          <p:nvPr/>
        </p:nvSpPr>
        <p:spPr>
          <a:xfrm>
            <a:off x="228600" y="1144228"/>
            <a:ext cx="4413069" cy="398116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Sizing is a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DCBF6-6FA3-47CC-BBE0-B6D16D6C6A5C}"/>
              </a:ext>
            </a:extLst>
          </p:cNvPr>
          <p:cNvSpPr/>
          <p:nvPr/>
        </p:nvSpPr>
        <p:spPr>
          <a:xfrm>
            <a:off x="228600" y="1776285"/>
            <a:ext cx="4413069" cy="398116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 queries view for requested size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5BDA4-4F00-4C45-8F48-CCF4F95EE0B3}"/>
              </a:ext>
            </a:extLst>
          </p:cNvPr>
          <p:cNvSpPr/>
          <p:nvPr/>
        </p:nvSpPr>
        <p:spPr>
          <a:xfrm>
            <a:off x="228600" y="2408342"/>
            <a:ext cx="4413069" cy="398116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 returns the size allocated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FE7FD-C0C9-4BA7-B670-2A77FB914FCE}"/>
              </a:ext>
            </a:extLst>
          </p:cNvPr>
          <p:cNvSpPr/>
          <p:nvPr/>
        </p:nvSpPr>
        <p:spPr>
          <a:xfrm>
            <a:off x="228599" y="3040399"/>
            <a:ext cx="4413070" cy="398116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Units determined by 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62A0A-C832-47D3-B411-7A8C086372B7}"/>
              </a:ext>
            </a:extLst>
          </p:cNvPr>
          <p:cNvSpPr txBox="1"/>
          <p:nvPr/>
        </p:nvSpPr>
        <p:spPr>
          <a:xfrm>
            <a:off x="661060" y="3672456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iOS: Points</a:t>
            </a:r>
          </a:p>
          <a:p>
            <a:r>
              <a:rPr lang="en-US" dirty="0"/>
              <a:t>UWP: Effective Pixels</a:t>
            </a:r>
          </a:p>
          <a:p>
            <a:r>
              <a:rPr lang="en-US" dirty="0"/>
              <a:t>Android: Density Independent Pixels (</a:t>
            </a:r>
            <a:r>
              <a:rPr lang="en-US" dirty="0" err="1"/>
              <a:t>dp</a:t>
            </a:r>
            <a:r>
              <a:rPr lang="en-US" dirty="0"/>
              <a:t> or dip)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387E5-619A-4C0B-A8A7-9116F0338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31" y="902197"/>
            <a:ext cx="1944269" cy="38358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6D3D0-A915-4A82-87A4-F9D4EAAFA926}"/>
              </a:ext>
            </a:extLst>
          </p:cNvPr>
          <p:cNvSpPr/>
          <p:nvPr/>
        </p:nvSpPr>
        <p:spPr>
          <a:xfrm>
            <a:off x="6971131" y="1837510"/>
            <a:ext cx="1929901" cy="1834946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B5F30-047C-4E96-A761-4F8FD9E0FDB6}"/>
              </a:ext>
            </a:extLst>
          </p:cNvPr>
          <p:cNvSpPr/>
          <p:nvPr/>
        </p:nvSpPr>
        <p:spPr>
          <a:xfrm>
            <a:off x="5126248" y="1435737"/>
            <a:ext cx="1936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View want’s width to be same as parent and height to be same a width 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27D07-3E52-44EE-B22C-ACC0BB9699AD}"/>
              </a:ext>
            </a:extLst>
          </p:cNvPr>
          <p:cNvSpPr/>
          <p:nvPr/>
        </p:nvSpPr>
        <p:spPr>
          <a:xfrm>
            <a:off x="5140967" y="3040399"/>
            <a:ext cx="1936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Layout returns space it is allocating: for example: 360 x 360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165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0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90D3-61A6-499D-923B-140AD0B1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Layout Preferences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B9FB4-6616-4BA8-AD30-227E82D7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949AF-534F-401C-B098-BDB0555F4C93}"/>
              </a:ext>
            </a:extLst>
          </p:cNvPr>
          <p:cNvSpPr/>
          <p:nvPr/>
        </p:nvSpPr>
        <p:spPr>
          <a:xfrm>
            <a:off x="228600" y="1144228"/>
            <a:ext cx="5560073" cy="395467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preference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11377-5B1D-4DA3-A8FF-5353E2DE9075}"/>
              </a:ext>
            </a:extLst>
          </p:cNvPr>
          <p:cNvSpPr/>
          <p:nvPr/>
        </p:nvSpPr>
        <p:spPr>
          <a:xfrm>
            <a:off x="457200" y="1742355"/>
            <a:ext cx="5343009" cy="395467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HeightRequest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7D057-E5B9-4972-93C2-B85344A4CD96}"/>
              </a:ext>
            </a:extLst>
          </p:cNvPr>
          <p:cNvSpPr/>
          <p:nvPr/>
        </p:nvSpPr>
        <p:spPr>
          <a:xfrm>
            <a:off x="445664" y="2344375"/>
            <a:ext cx="5343009" cy="395467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WidthRequest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3A841-8F3C-472E-90E2-188E9FD98AE6}"/>
              </a:ext>
            </a:extLst>
          </p:cNvPr>
          <p:cNvSpPr/>
          <p:nvPr/>
        </p:nvSpPr>
        <p:spPr>
          <a:xfrm>
            <a:off x="457200" y="2942502"/>
            <a:ext cx="5343009" cy="395467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VerticalOptions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072F2-3C8D-4EDD-811A-472CBD35DD2A}"/>
              </a:ext>
            </a:extLst>
          </p:cNvPr>
          <p:cNvSpPr/>
          <p:nvPr/>
        </p:nvSpPr>
        <p:spPr>
          <a:xfrm>
            <a:off x="457200" y="3540629"/>
            <a:ext cx="5343009" cy="395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HorizontalOptions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2ADED-E3D4-4169-A3BE-080A5CE61F66}"/>
              </a:ext>
            </a:extLst>
          </p:cNvPr>
          <p:cNvSpPr/>
          <p:nvPr/>
        </p:nvSpPr>
        <p:spPr>
          <a:xfrm>
            <a:off x="228901" y="4143193"/>
            <a:ext cx="5571308" cy="395467"/>
          </a:xfrm>
          <a:prstGeom prst="rect">
            <a:avLst/>
          </a:prstGeom>
          <a:solidFill>
            <a:srgbClr val="4C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VerticalOptions</a:t>
            </a:r>
            <a:r>
              <a:rPr lang="en-US" dirty="0"/>
              <a:t>/</a:t>
            </a:r>
            <a:r>
              <a:rPr lang="en-US" dirty="0" err="1"/>
              <a:t>HorizontalOptions</a:t>
            </a:r>
            <a:r>
              <a:rPr lang="en-US" dirty="0"/>
              <a:t> default to fill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D61A61-F0D1-46AF-B8F6-9BDE719C8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24" y="743433"/>
            <a:ext cx="2023851" cy="39928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5C248D-935B-4309-9706-7B7B0E30F141}"/>
              </a:ext>
            </a:extLst>
          </p:cNvPr>
          <p:cNvSpPr/>
          <p:nvPr/>
        </p:nvSpPr>
        <p:spPr>
          <a:xfrm>
            <a:off x="6776852" y="1741421"/>
            <a:ext cx="1986324" cy="187471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1150F-D148-4724-9EFC-848A0052DB7D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7770014" y="1741421"/>
            <a:ext cx="0" cy="1874717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949017-BC78-4156-9310-97C8337438E2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6776852" y="2678780"/>
            <a:ext cx="1986324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6CFDF7-5CBF-47F5-BB39-5B3A5CD51C51}"/>
              </a:ext>
            </a:extLst>
          </p:cNvPr>
          <p:cNvCxnSpPr>
            <a:cxnSpLocks/>
          </p:cNvCxnSpPr>
          <p:nvPr/>
        </p:nvCxnSpPr>
        <p:spPr>
          <a:xfrm>
            <a:off x="8865667" y="1741422"/>
            <a:ext cx="0" cy="187472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53D05E-52CD-4BF3-A19F-20ECFC943CA3}"/>
              </a:ext>
            </a:extLst>
          </p:cNvPr>
          <p:cNvCxnSpPr>
            <a:cxnSpLocks/>
          </p:cNvCxnSpPr>
          <p:nvPr/>
        </p:nvCxnSpPr>
        <p:spPr>
          <a:xfrm>
            <a:off x="6776851" y="3725413"/>
            <a:ext cx="1986324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6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89FC-2819-414E-8A31-C39C0296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Vertical/Horizontal Options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B4EDA-76F4-4B72-987C-93072FD2C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79569-C576-4575-AC60-694E791866FC}"/>
              </a:ext>
            </a:extLst>
          </p:cNvPr>
          <p:cNvSpPr/>
          <p:nvPr/>
        </p:nvSpPr>
        <p:spPr>
          <a:xfrm>
            <a:off x="237309" y="1118102"/>
            <a:ext cx="5855568" cy="517920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Layout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39460-72D9-445B-97BB-F9923173DAD1}"/>
              </a:ext>
            </a:extLst>
          </p:cNvPr>
          <p:cNvSpPr txBox="1"/>
          <p:nvPr/>
        </p:nvSpPr>
        <p:spPr>
          <a:xfrm>
            <a:off x="548261" y="1717021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 err="1"/>
              <a:t>StartAndExpand</a:t>
            </a:r>
            <a:endParaRPr lang="en-US" dirty="0"/>
          </a:p>
          <a:p>
            <a:r>
              <a:rPr lang="en-US" dirty="0"/>
              <a:t>End</a:t>
            </a:r>
          </a:p>
          <a:p>
            <a:r>
              <a:rPr lang="en-US" dirty="0" err="1"/>
              <a:t>EndAndExpand</a:t>
            </a:r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 err="1"/>
              <a:t>CenterAndExpand</a:t>
            </a:r>
            <a:endParaRPr lang="en-US" dirty="0"/>
          </a:p>
          <a:p>
            <a:r>
              <a:rPr lang="en-US" dirty="0"/>
              <a:t>Fill</a:t>
            </a:r>
          </a:p>
          <a:p>
            <a:r>
              <a:rPr lang="en-US" dirty="0" err="1"/>
              <a:t>FillAndExpand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2A214-6A37-4162-8F4C-23CE8CF2BDBE}"/>
              </a:ext>
            </a:extLst>
          </p:cNvPr>
          <p:cNvSpPr/>
          <p:nvPr/>
        </p:nvSpPr>
        <p:spPr>
          <a:xfrm>
            <a:off x="237309" y="4106344"/>
            <a:ext cx="5855568" cy="517920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AndExpand</a:t>
            </a:r>
            <a:r>
              <a:rPr lang="en-US" dirty="0"/>
              <a:t>” options only used on </a:t>
            </a:r>
            <a:r>
              <a:rPr lang="en-US" dirty="0" err="1"/>
              <a:t>StackLayouts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A65B3-BF10-4438-B418-E5180F938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8" y="720830"/>
            <a:ext cx="1901501" cy="3903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ECDC05-816C-4F15-BEF1-6DE481884F6D}"/>
              </a:ext>
            </a:extLst>
          </p:cNvPr>
          <p:cNvSpPr/>
          <p:nvPr/>
        </p:nvSpPr>
        <p:spPr>
          <a:xfrm>
            <a:off x="6954389" y="2355726"/>
            <a:ext cx="1770511" cy="432048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2543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12" ma:contentTypeDescription="Create a new document." ma:contentTypeScope="" ma:versionID="35556fed14cb04eaf81830b8702e92b8">
  <xsd:schema xmlns:xsd="http://www.w3.org/2001/XMLSchema" xmlns:xs="http://www.w3.org/2001/XMLSchema" xmlns:p="http://schemas.microsoft.com/office/2006/metadata/properties" xmlns:ns2="b0aa1c58-5626-41c9-874b-ab0ef78bbeee" xmlns:ns3="d45bbab8-467e-4925-bdcc-e0e2f60ddd6b" targetNamespace="http://schemas.microsoft.com/office/2006/metadata/properties" ma:root="true" ma:fieldsID="e4ae7c41783e6faf6de1a4886618ae0d" ns2:_="" ns3:_="">
    <xsd:import namespace="b0aa1c58-5626-41c9-874b-ab0ef78bbeee"/>
    <xsd:import namespace="d45bbab8-467e-4925-bdcc-e0e2f60dd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bab8-467e-4925-bdcc-e0e2f60dd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5bbab8-467e-4925-bdcc-e0e2f60ddd6b">
      <UserInfo>
        <DisplayName>Magenic Members</DisplayName>
        <AccountId>50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C54A2C-A86B-4D27-B32F-C7E69FF5E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d45bbab8-467e-4925-bdcc-e0e2f60dd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7D8288-D080-4FB4-9B96-2047110F4967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d45bbab8-467e-4925-bdcc-e0e2f60ddd6b"/>
  </ds:schemaRefs>
</ds:datastoreItem>
</file>

<file path=customXml/itemProps3.xml><?xml version="1.0" encoding="utf-8"?>
<ds:datastoreItem xmlns:ds="http://schemas.openxmlformats.org/officeDocument/2006/customXml" ds:itemID="{04E05DF9-A10B-4757-BCBF-6A46CBEED2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833</Words>
  <Application>Microsoft Office PowerPoint</Application>
  <PresentationFormat>On-screen Show (16:9)</PresentationFormat>
  <Paragraphs>141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Proxima Nova</vt:lpstr>
      <vt:lpstr>Nunito Sans</vt:lpstr>
      <vt:lpstr>Arial Bold</vt:lpstr>
      <vt:lpstr>Consolas</vt:lpstr>
      <vt:lpstr>Proxima Nova Extrabold</vt:lpstr>
      <vt:lpstr>Calibri</vt:lpstr>
      <vt:lpstr>Arial</vt:lpstr>
      <vt:lpstr>Tahoma</vt:lpstr>
      <vt:lpstr>CSV Theme 2020</vt:lpstr>
      <vt:lpstr>PowerPoint Presentation</vt:lpstr>
      <vt:lpstr>PowerPoint Presentation</vt:lpstr>
      <vt:lpstr>Demo 1 – Intro to Xamarin Forms Week 2 Demo</vt:lpstr>
      <vt:lpstr>PowerPoint Presentation</vt:lpstr>
      <vt:lpstr>Xamarin Forms Layouts</vt:lpstr>
      <vt:lpstr>StackLayout</vt:lpstr>
      <vt:lpstr>Sizing Views</vt:lpstr>
      <vt:lpstr>View Layout Preferences</vt:lpstr>
      <vt:lpstr>Vertical/Horizontal Options</vt:lpstr>
      <vt:lpstr>StackLayout and ‘AndExpand’</vt:lpstr>
      <vt:lpstr>LayoutOptions Need to Know</vt:lpstr>
      <vt:lpstr>Demo 2 – Stack Layout</vt:lpstr>
      <vt:lpstr>Grid Layout</vt:lpstr>
      <vt:lpstr>Demo 3 – Grid Layout</vt:lpstr>
      <vt:lpstr>Relative Layout</vt:lpstr>
      <vt:lpstr>Demo 4 – Relative Layout</vt:lpstr>
      <vt:lpstr>Views</vt:lpstr>
      <vt:lpstr>Views</vt:lpstr>
      <vt:lpstr>Views</vt:lpstr>
      <vt:lpstr>Views</vt:lpstr>
      <vt:lpstr>Views</vt:lpstr>
      <vt:lpstr>And the list keeps coming </vt:lpstr>
      <vt:lpstr>Getting a layout from a designer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 E. Ford</cp:lastModifiedBy>
  <cp:revision>48</cp:revision>
  <dcterms:modified xsi:type="dcterms:W3CDTF">2021-07-25T16:00:25Z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